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75" r:id="rId1"/>
    <p:sldMasterId id="2147484093" r:id="rId2"/>
  </p:sldMasterIdLst>
  <p:sldIdLst>
    <p:sldId id="257" r:id="rId3"/>
    <p:sldId id="282" r:id="rId4"/>
    <p:sldId id="266" r:id="rId5"/>
    <p:sldId id="258" r:id="rId6"/>
    <p:sldId id="267" r:id="rId7"/>
    <p:sldId id="259" r:id="rId8"/>
    <p:sldId id="256" r:id="rId9"/>
    <p:sldId id="260" r:id="rId10"/>
    <p:sldId id="261" r:id="rId11"/>
    <p:sldId id="262" r:id="rId12"/>
    <p:sldId id="263" r:id="rId13"/>
    <p:sldId id="269" r:id="rId14"/>
    <p:sldId id="270" r:id="rId15"/>
    <p:sldId id="271" r:id="rId16"/>
    <p:sldId id="272" r:id="rId17"/>
    <p:sldId id="273" r:id="rId18"/>
    <p:sldId id="274" r:id="rId19"/>
    <p:sldId id="275" r:id="rId20"/>
    <p:sldId id="265" r:id="rId21"/>
    <p:sldId id="264" r:id="rId22"/>
    <p:sldId id="277" r:id="rId23"/>
    <p:sldId id="278" r:id="rId24"/>
    <p:sldId id="276" r:id="rId25"/>
    <p:sldId id="28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5332" autoAdjust="0"/>
  </p:normalViewPr>
  <p:slideViewPr>
    <p:cSldViewPr snapToGrid="0">
      <p:cViewPr varScale="1">
        <p:scale>
          <a:sx n="82" d="100"/>
          <a:sy n="82" d="100"/>
        </p:scale>
        <p:origin x="55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27509517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5C4C7FF-FC19-4632-8DF1-1FF0FD8E01A2}"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3945266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3264039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657040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16568703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36781977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14105990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28674864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29739324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19015906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3905566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21591905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5947641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5C4C7FF-FC19-4632-8DF1-1FF0FD8E01A2}"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13370069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5C4C7FF-FC19-4632-8DF1-1FF0FD8E01A2}" type="datetimeFigureOut">
              <a:rPr lang="en-US" smtClean="0"/>
              <a:t>3/31/2021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20680580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5C4C7FF-FC19-4632-8DF1-1FF0FD8E01A2}" type="datetimeFigureOut">
              <a:rPr lang="en-US" smtClean="0"/>
              <a:t>3/31/2021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39034719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C4C7FF-FC19-4632-8DF1-1FF0FD8E01A2}" type="datetimeFigureOut">
              <a:rPr lang="en-US" smtClean="0"/>
              <a:t>3/31/2021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39445680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5C4C7FF-FC19-4632-8DF1-1FF0FD8E01A2}"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239073065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5C4C7FF-FC19-4632-8DF1-1FF0FD8E01A2}"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5846547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378384991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4188077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473374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C4C7FF-FC19-4632-8DF1-1FF0FD8E01A2}"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3022961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C4C7FF-FC19-4632-8DF1-1FF0FD8E01A2}" type="datetimeFigureOut">
              <a:rPr lang="en-US" smtClean="0"/>
              <a:t>3/31/2021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2949326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410583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3201876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A5C4C7FF-FC19-4632-8DF1-1FF0FD8E01A2}" type="datetimeFigureOut">
              <a:rPr lang="en-US" smtClean="0"/>
              <a:t>3/31/2021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2686363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5C4C7FF-FC19-4632-8DF1-1FF0FD8E01A2}"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2415D2-4663-4430-BA8F-CD4E22C841EB}" type="slidenum">
              <a:rPr lang="en-US" smtClean="0"/>
              <a:t>‹#›</a:t>
            </a:fld>
            <a:endParaRPr lang="en-US"/>
          </a:p>
        </p:txBody>
      </p:sp>
    </p:spTree>
    <p:extLst>
      <p:ext uri="{BB962C8B-B14F-4D97-AF65-F5344CB8AC3E}">
        <p14:creationId xmlns:p14="http://schemas.microsoft.com/office/powerpoint/2010/main" val="705929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5C4C7FF-FC19-4632-8DF1-1FF0FD8E01A2}" type="datetimeFigureOut">
              <a:rPr lang="en-US" smtClean="0"/>
              <a:t>3/31/2021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12415D2-4663-4430-BA8F-CD4E22C841EB}" type="slidenum">
              <a:rPr lang="en-US" smtClean="0"/>
              <a:t>‹#›</a:t>
            </a:fld>
            <a:endParaRPr lang="en-US"/>
          </a:p>
        </p:txBody>
      </p:sp>
    </p:spTree>
    <p:extLst>
      <p:ext uri="{BB962C8B-B14F-4D97-AF65-F5344CB8AC3E}">
        <p14:creationId xmlns:p14="http://schemas.microsoft.com/office/powerpoint/2010/main" val="22672923"/>
      </p:ext>
    </p:extLst>
  </p:cSld>
  <p:clrMap bg1="dk1" tx1="lt1" bg2="dk2" tx2="lt2" accent1="accent1" accent2="accent2" accent3="accent3" accent4="accent4" accent5="accent5" accent6="accent6" hlink="hlink" folHlink="folHlink"/>
  <p:sldLayoutIdLst>
    <p:sldLayoutId id="2147484076" r:id="rId1"/>
    <p:sldLayoutId id="2147484077" r:id="rId2"/>
    <p:sldLayoutId id="2147484078" r:id="rId3"/>
    <p:sldLayoutId id="2147484079" r:id="rId4"/>
    <p:sldLayoutId id="2147484080" r:id="rId5"/>
    <p:sldLayoutId id="2147484081" r:id="rId6"/>
    <p:sldLayoutId id="2147484082" r:id="rId7"/>
    <p:sldLayoutId id="2147484083" r:id="rId8"/>
    <p:sldLayoutId id="2147484084" r:id="rId9"/>
    <p:sldLayoutId id="2147484085" r:id="rId10"/>
    <p:sldLayoutId id="2147484086" r:id="rId11"/>
    <p:sldLayoutId id="2147484087" r:id="rId12"/>
    <p:sldLayoutId id="2147484088" r:id="rId13"/>
    <p:sldLayoutId id="2147484089" r:id="rId14"/>
    <p:sldLayoutId id="2147484090" r:id="rId15"/>
    <p:sldLayoutId id="2147484091" r:id="rId16"/>
    <p:sldLayoutId id="2147484092"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C4C7FF-FC19-4632-8DF1-1FF0FD8E01A2}" type="datetimeFigureOut">
              <a:rPr lang="en-US" smtClean="0"/>
              <a:t>3/31/2021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2415D2-4663-4430-BA8F-CD4E22C841EB}" type="slidenum">
              <a:rPr lang="en-US" smtClean="0"/>
              <a:t>‹#›</a:t>
            </a:fld>
            <a:endParaRPr lang="en-US"/>
          </a:p>
        </p:txBody>
      </p:sp>
    </p:spTree>
    <p:extLst>
      <p:ext uri="{BB962C8B-B14F-4D97-AF65-F5344CB8AC3E}">
        <p14:creationId xmlns:p14="http://schemas.microsoft.com/office/powerpoint/2010/main" val="977816236"/>
      </p:ext>
    </p:extLst>
  </p:cSld>
  <p:clrMap bg1="lt1" tx1="dk1" bg2="lt2" tx2="dk2" accent1="accent1" accent2="accent2" accent3="accent3" accent4="accent4" accent5="accent5" accent6="accent6" hlink="hlink" folHlink="folHlink"/>
  <p:sldLayoutIdLst>
    <p:sldLayoutId id="2147484094" r:id="rId1"/>
    <p:sldLayoutId id="2147484095" r:id="rId2"/>
    <p:sldLayoutId id="2147484096" r:id="rId3"/>
    <p:sldLayoutId id="2147484097" r:id="rId4"/>
    <p:sldLayoutId id="2147484098" r:id="rId5"/>
    <p:sldLayoutId id="2147484099" r:id="rId6"/>
    <p:sldLayoutId id="2147484100" r:id="rId7"/>
    <p:sldLayoutId id="2147484101" r:id="rId8"/>
    <p:sldLayoutId id="2147484102" r:id="rId9"/>
    <p:sldLayoutId id="2147484103" r:id="rId10"/>
    <p:sldLayoutId id="214748410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88291" y="1541908"/>
            <a:ext cx="10049164" cy="2059708"/>
          </a:xfrm>
        </p:spPr>
        <p:txBody>
          <a:bodyPr>
            <a:normAutofit fontScale="90000"/>
          </a:bodyPr>
          <a:lstStyle/>
          <a:p>
            <a:pPr algn="ctr"/>
            <a:r>
              <a:rPr lang="en-US" sz="2500" b="1" dirty="0">
                <a:latin typeface="Times New Roman" panose="02020603050405020304" pitchFamily="18" charset="0"/>
                <a:cs typeface="Times New Roman" panose="02020603050405020304" pitchFamily="18" charset="0"/>
              </a:rPr>
              <a:t>FINAL PROJECT REVIEW</a:t>
            </a:r>
            <a:br>
              <a:rPr lang="en-US" sz="2500" b="1" dirty="0">
                <a:latin typeface="Times New Roman" panose="02020603050405020304" pitchFamily="18" charset="0"/>
                <a:cs typeface="Times New Roman" panose="02020603050405020304" pitchFamily="18" charset="0"/>
              </a:rPr>
            </a:br>
            <a:r>
              <a:rPr lang="en-US" sz="2500" b="1" dirty="0">
                <a:latin typeface="Times New Roman" panose="02020603050405020304" pitchFamily="18" charset="0"/>
                <a:cs typeface="Times New Roman" panose="02020603050405020304" pitchFamily="18" charset="0"/>
              </a:rPr>
              <a:t>01-04-2021</a:t>
            </a:r>
            <a:br>
              <a:rPr lang="en-US" sz="2500" b="1" dirty="0">
                <a:latin typeface="Times New Roman" panose="02020603050405020304" pitchFamily="18" charset="0"/>
                <a:cs typeface="Times New Roman" panose="02020603050405020304" pitchFamily="18" charset="0"/>
              </a:rPr>
            </a:br>
            <a:br>
              <a:rPr lang="en-US" sz="2500" b="1" dirty="0">
                <a:latin typeface="Times New Roman" panose="02020603050405020304" pitchFamily="18" charset="0"/>
                <a:cs typeface="Times New Roman" panose="02020603050405020304" pitchFamily="18" charset="0"/>
              </a:rPr>
            </a:br>
            <a:r>
              <a:rPr lang="en-US" sz="2700" b="1" dirty="0">
                <a:cs typeface="Arial" panose="020B0604020202020204" pitchFamily="34" charset="0"/>
              </a:rPr>
              <a:t>“Low Cost </a:t>
            </a:r>
            <a:r>
              <a:rPr lang="en-US" sz="3100" b="1" dirty="0">
                <a:cs typeface="Arial" panose="020B0604020202020204" pitchFamily="34" charset="0"/>
              </a:rPr>
              <a:t>Application</a:t>
            </a:r>
            <a:r>
              <a:rPr lang="en-US" sz="2700" b="1" dirty="0">
                <a:cs typeface="Arial" panose="020B0604020202020204" pitchFamily="34" charset="0"/>
              </a:rPr>
              <a:t> Motion Hand Gesture Controller Using Adaptable Sensors”</a:t>
            </a:r>
            <a:br>
              <a:rPr lang="en-US" sz="2700" b="1" dirty="0">
                <a:cs typeface="Arial" panose="020B0604020202020204" pitchFamily="34" charset="0"/>
              </a:rPr>
            </a:br>
            <a:endParaRPr lang="en-US" sz="2700" dirty="0">
              <a:cs typeface="Arial" panose="020B0604020202020204" pitchFamily="34" charset="0"/>
            </a:endParaRPr>
          </a:p>
        </p:txBody>
      </p:sp>
      <p:sp>
        <p:nvSpPr>
          <p:cNvPr id="3" name="Subtitle 2"/>
          <p:cNvSpPr>
            <a:spLocks noGrp="1"/>
          </p:cNvSpPr>
          <p:nvPr>
            <p:ph type="subTitle" idx="1"/>
          </p:nvPr>
        </p:nvSpPr>
        <p:spPr>
          <a:xfrm>
            <a:off x="1147665" y="3974841"/>
            <a:ext cx="4366444" cy="1651518"/>
          </a:xfrm>
        </p:spPr>
        <p:txBody>
          <a:bodyPr>
            <a:noAutofit/>
          </a:bodyPr>
          <a:lstStyle/>
          <a:p>
            <a:r>
              <a:rPr lang="en-US" sz="1400" cap="none" dirty="0">
                <a:solidFill>
                  <a:schemeClr val="tx1"/>
                </a:solidFill>
                <a:latin typeface="Times New Roman" panose="02020603050405020304" pitchFamily="18" charset="0"/>
                <a:cs typeface="Times New Roman" panose="02020603050405020304" pitchFamily="18" charset="0"/>
              </a:rPr>
              <a:t>Presented By </a:t>
            </a:r>
          </a:p>
          <a:p>
            <a:r>
              <a:rPr lang="en-US" sz="1400" cap="none" dirty="0" err="1">
                <a:solidFill>
                  <a:schemeClr val="tx1"/>
                </a:solidFill>
                <a:latin typeface="Times New Roman" panose="02020603050405020304" pitchFamily="18" charset="0"/>
                <a:cs typeface="Times New Roman" panose="02020603050405020304" pitchFamily="18" charset="0"/>
              </a:rPr>
              <a:t>Gadikota</a:t>
            </a:r>
            <a:r>
              <a:rPr lang="en-US" sz="1400" cap="none" dirty="0">
                <a:solidFill>
                  <a:schemeClr val="tx1"/>
                </a:solidFill>
                <a:latin typeface="Times New Roman" panose="02020603050405020304" pitchFamily="18" charset="0"/>
                <a:cs typeface="Times New Roman" panose="02020603050405020304" pitchFamily="18" charset="0"/>
              </a:rPr>
              <a:t> </a:t>
            </a:r>
            <a:r>
              <a:rPr lang="en-US" sz="1400" cap="none" dirty="0" err="1">
                <a:solidFill>
                  <a:schemeClr val="tx1"/>
                </a:solidFill>
                <a:latin typeface="Times New Roman" panose="02020603050405020304" pitchFamily="18" charset="0"/>
                <a:cs typeface="Times New Roman" panose="02020603050405020304" pitchFamily="18" charset="0"/>
              </a:rPr>
              <a:t>Bramha</a:t>
            </a:r>
            <a:r>
              <a:rPr lang="en-US" sz="1400" cap="none" dirty="0">
                <a:solidFill>
                  <a:schemeClr val="tx1"/>
                </a:solidFill>
                <a:latin typeface="Times New Roman" panose="02020603050405020304" pitchFamily="18" charset="0"/>
                <a:cs typeface="Times New Roman" panose="02020603050405020304" pitchFamily="18" charset="0"/>
              </a:rPr>
              <a:t> </a:t>
            </a:r>
            <a:r>
              <a:rPr lang="en-US" sz="1400" cap="none" dirty="0" err="1">
                <a:solidFill>
                  <a:schemeClr val="tx1"/>
                </a:solidFill>
                <a:latin typeface="Times New Roman" panose="02020603050405020304" pitchFamily="18" charset="0"/>
                <a:cs typeface="Times New Roman" panose="02020603050405020304" pitchFamily="18" charset="0"/>
              </a:rPr>
              <a:t>Theja</a:t>
            </a:r>
            <a:r>
              <a:rPr lang="en-US" sz="1400" cap="none" dirty="0">
                <a:solidFill>
                  <a:schemeClr val="tx1"/>
                </a:solidFill>
                <a:latin typeface="Times New Roman" panose="02020603050405020304" pitchFamily="18" charset="0"/>
                <a:cs typeface="Times New Roman" panose="02020603050405020304" pitchFamily="18" charset="0"/>
              </a:rPr>
              <a:t> </a:t>
            </a:r>
            <a:r>
              <a:rPr lang="en-IN" sz="1400" b="1" dirty="0">
                <a:solidFill>
                  <a:schemeClr val="tx1"/>
                </a:solidFill>
                <a:latin typeface="Times New Roman" panose="02020603050405020304" pitchFamily="18" charset="0"/>
                <a:cs typeface="Times New Roman" panose="02020603050405020304" pitchFamily="18" charset="0"/>
              </a:rPr>
              <a:t>[ REGNO:211417104064]</a:t>
            </a:r>
          </a:p>
          <a:p>
            <a:r>
              <a:rPr lang="en-IN" sz="1400" b="1" cap="none" dirty="0">
                <a:solidFill>
                  <a:schemeClr val="tx1"/>
                </a:solidFill>
                <a:latin typeface="Times New Roman" panose="02020603050405020304" pitchFamily="18" charset="0"/>
                <a:cs typeface="Times New Roman" panose="02020603050405020304" pitchFamily="18" charset="0"/>
              </a:rPr>
              <a:t>Dept of CSE</a:t>
            </a:r>
            <a:endParaRPr lang="en-US" sz="1400" cap="none" dirty="0">
              <a:solidFill>
                <a:schemeClr val="tx1"/>
              </a:solidFill>
              <a:latin typeface="Times New Roman" panose="02020603050405020304" pitchFamily="18" charset="0"/>
              <a:cs typeface="Times New Roman" panose="02020603050405020304" pitchFamily="18" charset="0"/>
            </a:endParaRPr>
          </a:p>
          <a:p>
            <a:r>
              <a:rPr lang="en-US" sz="1400" cap="none" dirty="0">
                <a:solidFill>
                  <a:schemeClr val="tx1"/>
                </a:solidFill>
                <a:latin typeface="Times New Roman" panose="02020603050405020304" pitchFamily="18" charset="0"/>
                <a:cs typeface="Times New Roman" panose="02020603050405020304" pitchFamily="18" charset="0"/>
              </a:rPr>
              <a:t>Bush Ashwin RM</a:t>
            </a:r>
            <a:r>
              <a:rPr lang="en-IN" sz="1400" b="1" dirty="0">
                <a:solidFill>
                  <a:schemeClr val="tx1"/>
                </a:solidFill>
                <a:latin typeface="Times New Roman" panose="02020603050405020304" pitchFamily="18" charset="0"/>
                <a:cs typeface="Times New Roman" panose="02020603050405020304" pitchFamily="18" charset="0"/>
              </a:rPr>
              <a:t>[REGNO:211417104088] </a:t>
            </a:r>
          </a:p>
          <a:p>
            <a:r>
              <a:rPr lang="en-US" sz="1400" b="1" cap="none" dirty="0">
                <a:solidFill>
                  <a:schemeClr val="tx1"/>
                </a:solidFill>
                <a:latin typeface="Times New Roman" panose="02020603050405020304" pitchFamily="18" charset="0"/>
                <a:cs typeface="Times New Roman" panose="02020603050405020304" pitchFamily="18" charset="0"/>
              </a:rPr>
              <a:t>Dept of CSE</a:t>
            </a:r>
          </a:p>
        </p:txBody>
      </p:sp>
      <p:sp>
        <p:nvSpPr>
          <p:cNvPr id="5" name="Subtitle 2"/>
          <p:cNvSpPr txBox="1">
            <a:spLocks/>
          </p:cNvSpPr>
          <p:nvPr/>
        </p:nvSpPr>
        <p:spPr>
          <a:xfrm>
            <a:off x="7550728" y="3974841"/>
            <a:ext cx="3994727" cy="1403927"/>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r>
              <a:rPr lang="en-US" sz="1400" b="1" cap="none" dirty="0">
                <a:solidFill>
                  <a:schemeClr val="tx1"/>
                </a:solidFill>
                <a:latin typeface="Times New Roman" panose="02020603050405020304" pitchFamily="18" charset="0"/>
                <a:cs typeface="Times New Roman" panose="02020603050405020304" pitchFamily="18" charset="0"/>
              </a:rPr>
              <a:t>Guided By </a:t>
            </a:r>
          </a:p>
          <a:p>
            <a:r>
              <a:rPr lang="en-US" sz="1400" b="1" cap="none" dirty="0">
                <a:solidFill>
                  <a:schemeClr val="tx1"/>
                </a:solidFill>
                <a:latin typeface="Times New Roman" panose="02020603050405020304" pitchFamily="18" charset="0"/>
                <a:cs typeface="Times New Roman" panose="02020603050405020304" pitchFamily="18" charset="0"/>
              </a:rPr>
              <a:t> </a:t>
            </a:r>
            <a:r>
              <a:rPr lang="en-US" sz="1400" b="1" cap="none" dirty="0" err="1">
                <a:solidFill>
                  <a:schemeClr val="tx1"/>
                </a:solidFill>
                <a:latin typeface="Times New Roman" panose="02020603050405020304" pitchFamily="18" charset="0"/>
                <a:cs typeface="Times New Roman" panose="02020603050405020304" pitchFamily="18" charset="0"/>
              </a:rPr>
              <a:t>Mr.C.Tyagarajan</a:t>
            </a:r>
            <a:endParaRPr lang="en-US" sz="1400" b="1" cap="none" dirty="0">
              <a:solidFill>
                <a:schemeClr val="tx1"/>
              </a:solidFill>
              <a:latin typeface="Times New Roman" panose="02020603050405020304" pitchFamily="18" charset="0"/>
              <a:cs typeface="Times New Roman" panose="02020603050405020304" pitchFamily="18" charset="0"/>
            </a:endParaRPr>
          </a:p>
          <a:p>
            <a:r>
              <a:rPr lang="en-US" sz="1400" b="1" cap="none" dirty="0">
                <a:solidFill>
                  <a:schemeClr val="tx1"/>
                </a:solidFill>
                <a:latin typeface="Times New Roman" panose="02020603050405020304" pitchFamily="18" charset="0"/>
                <a:cs typeface="Times New Roman" panose="02020603050405020304" pitchFamily="18" charset="0"/>
              </a:rPr>
              <a:t>Associate Professor </a:t>
            </a:r>
          </a:p>
          <a:p>
            <a:r>
              <a:rPr lang="en-US" sz="1400" b="1" cap="none" dirty="0">
                <a:solidFill>
                  <a:schemeClr val="tx1"/>
                </a:solidFill>
                <a:latin typeface="Times New Roman" panose="02020603050405020304" pitchFamily="18" charset="0"/>
                <a:cs typeface="Times New Roman" panose="02020603050405020304" pitchFamily="18" charset="0"/>
              </a:rPr>
              <a:t>Dept of CSE</a:t>
            </a:r>
          </a:p>
        </p:txBody>
      </p:sp>
      <p:sp>
        <p:nvSpPr>
          <p:cNvPr id="13" name="TextBox 12">
            <a:extLst>
              <a:ext uri="{FF2B5EF4-FFF2-40B4-BE49-F238E27FC236}">
                <a16:creationId xmlns:a16="http://schemas.microsoft.com/office/drawing/2014/main" id="{81799549-B84C-4221-942C-0DD7680DAD45}"/>
              </a:ext>
            </a:extLst>
          </p:cNvPr>
          <p:cNvSpPr txBox="1"/>
          <p:nvPr/>
        </p:nvSpPr>
        <p:spPr>
          <a:xfrm flipH="1">
            <a:off x="2481943" y="485535"/>
            <a:ext cx="6671388" cy="477054"/>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PANIMALAR ENGINEERING COLLEGE</a:t>
            </a:r>
            <a:endParaRPr lang="en-IN" sz="2500" b="1"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2725F76B-5613-4EFC-896D-A5D96E372407}"/>
              </a:ext>
            </a:extLst>
          </p:cNvPr>
          <p:cNvPicPr>
            <a:picLocks noChangeAspect="1"/>
          </p:cNvPicPr>
          <p:nvPr/>
        </p:nvPicPr>
        <p:blipFill>
          <a:blip r:embed="rId2"/>
          <a:stretch>
            <a:fillRect/>
          </a:stretch>
        </p:blipFill>
        <p:spPr>
          <a:xfrm>
            <a:off x="108244" y="314880"/>
            <a:ext cx="1285550" cy="1078914"/>
          </a:xfrm>
          <a:prstGeom prst="rect">
            <a:avLst/>
          </a:prstGeom>
        </p:spPr>
      </p:pic>
      <p:pic>
        <p:nvPicPr>
          <p:cNvPr id="15" name="Picture 8" descr="Anna University - Wikipedia">
            <a:extLst>
              <a:ext uri="{FF2B5EF4-FFF2-40B4-BE49-F238E27FC236}">
                <a16:creationId xmlns:a16="http://schemas.microsoft.com/office/drawing/2014/main" id="{CCE7B715-2A55-411D-8E73-F93DB80EE1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4275" y="199584"/>
            <a:ext cx="1071563" cy="106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2804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51345" y="1422401"/>
            <a:ext cx="10178473" cy="5043054"/>
          </a:xfrm>
        </p:spPr>
      </p:pic>
      <p:sp>
        <p:nvSpPr>
          <p:cNvPr id="3" name="TextBox 2"/>
          <p:cNvSpPr txBox="1"/>
          <p:nvPr/>
        </p:nvSpPr>
        <p:spPr>
          <a:xfrm>
            <a:off x="849745" y="1089892"/>
            <a:ext cx="2198255"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Install Arduino :-</a:t>
            </a:r>
          </a:p>
        </p:txBody>
      </p:sp>
    </p:spTree>
    <p:extLst>
      <p:ext uri="{BB962C8B-B14F-4D97-AF65-F5344CB8AC3E}">
        <p14:creationId xmlns:p14="http://schemas.microsoft.com/office/powerpoint/2010/main" val="42602462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rotWithShape="1">
          <a:blip r:embed="rId2">
            <a:extLst>
              <a:ext uri="{28A0092B-C50C-407E-A947-70E740481C1C}">
                <a14:useLocalDpi xmlns:a14="http://schemas.microsoft.com/office/drawing/2010/main" val="0"/>
              </a:ext>
            </a:extLst>
          </a:blip>
          <a:srcRect l="716" t="702" b="16108"/>
          <a:stretch/>
        </p:blipFill>
        <p:spPr>
          <a:xfrm>
            <a:off x="775856" y="1496292"/>
            <a:ext cx="10409380" cy="5006108"/>
          </a:xfrm>
        </p:spPr>
      </p:pic>
      <p:sp>
        <p:nvSpPr>
          <p:cNvPr id="3" name="TextBox 2"/>
          <p:cNvSpPr txBox="1"/>
          <p:nvPr/>
        </p:nvSpPr>
        <p:spPr>
          <a:xfrm>
            <a:off x="665020" y="1113044"/>
            <a:ext cx="8368144"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Install the following library and check whether its working or not :-</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78740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230909"/>
            <a:ext cx="9875982" cy="1052945"/>
          </a:xfrm>
        </p:spPr>
        <p:txBody>
          <a:bodyPr/>
          <a:lstStyle/>
          <a:p>
            <a:pPr algn="ctr"/>
            <a:r>
              <a:rPr lang="en-US" sz="4400" dirty="0"/>
              <a:t>OUTPUTS</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2" y="1357745"/>
            <a:ext cx="10263908" cy="5116947"/>
          </a:xfrm>
        </p:spPr>
      </p:pic>
    </p:spTree>
    <p:extLst>
      <p:ext uri="{BB962C8B-B14F-4D97-AF65-F5344CB8AC3E}">
        <p14:creationId xmlns:p14="http://schemas.microsoft.com/office/powerpoint/2010/main" val="18842971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891" y="212436"/>
            <a:ext cx="10790382" cy="785090"/>
          </a:xfrm>
        </p:spPr>
        <p:txBody>
          <a:bodyPr>
            <a:normAutofit/>
          </a:bodyPr>
          <a:lstStyle/>
          <a:p>
            <a:pPr algn="ctr"/>
            <a:r>
              <a:rPr lang="en-US" dirty="0"/>
              <a:t>Volume up</a:t>
            </a: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3790" r="12094"/>
          <a:stretch/>
        </p:blipFill>
        <p:spPr>
          <a:xfrm rot="5400000">
            <a:off x="3375890" y="-1325417"/>
            <a:ext cx="5098474" cy="10427855"/>
          </a:xfrm>
        </p:spPr>
      </p:pic>
    </p:spTree>
    <p:extLst>
      <p:ext uri="{BB962C8B-B14F-4D97-AF65-F5344CB8AC3E}">
        <p14:creationId xmlns:p14="http://schemas.microsoft.com/office/powerpoint/2010/main" val="2672392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7091"/>
            <a:ext cx="10180782" cy="701964"/>
          </a:xfrm>
        </p:spPr>
        <p:txBody>
          <a:bodyPr>
            <a:normAutofit fontScale="90000"/>
          </a:bodyPr>
          <a:lstStyle/>
          <a:p>
            <a:pPr algn="ctr"/>
            <a:r>
              <a:rPr lang="en-US" dirty="0"/>
              <a:t>Volume</a:t>
            </a:r>
            <a:r>
              <a:rPr lang="en-US" sz="4400" dirty="0"/>
              <a:t> down</a:t>
            </a: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8333" r="8878"/>
          <a:stretch/>
        </p:blipFill>
        <p:spPr>
          <a:xfrm rot="5400000">
            <a:off x="3302000" y="-1279234"/>
            <a:ext cx="5255494" cy="10400147"/>
          </a:xfrm>
        </p:spPr>
      </p:pic>
    </p:spTree>
    <p:extLst>
      <p:ext uri="{BB962C8B-B14F-4D97-AF65-F5344CB8AC3E}">
        <p14:creationId xmlns:p14="http://schemas.microsoft.com/office/powerpoint/2010/main" val="24685946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014527" cy="687820"/>
          </a:xfrm>
        </p:spPr>
        <p:txBody>
          <a:bodyPr>
            <a:noAutofit/>
          </a:bodyPr>
          <a:lstStyle/>
          <a:p>
            <a:pPr algn="ctr"/>
            <a:r>
              <a:rPr lang="en-US" dirty="0"/>
              <a:t>Forward</a:t>
            </a:r>
          </a:p>
        </p:txBody>
      </p:sp>
      <p:pic>
        <p:nvPicPr>
          <p:cNvPr id="6" name="Content Placeholder 5"/>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6802" r="10294"/>
          <a:stretch/>
        </p:blipFill>
        <p:spPr>
          <a:xfrm rot="5400000">
            <a:off x="3311236" y="-1353126"/>
            <a:ext cx="5163130" cy="10474038"/>
          </a:xfrm>
        </p:spPr>
      </p:pic>
    </p:spTree>
    <p:extLst>
      <p:ext uri="{BB962C8B-B14F-4D97-AF65-F5344CB8AC3E}">
        <p14:creationId xmlns:p14="http://schemas.microsoft.com/office/powerpoint/2010/main" val="3105894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3418" y="240145"/>
            <a:ext cx="10160000" cy="868219"/>
          </a:xfrm>
        </p:spPr>
        <p:txBody>
          <a:bodyPr>
            <a:normAutofit/>
          </a:bodyPr>
          <a:lstStyle/>
          <a:p>
            <a:pPr algn="ctr"/>
            <a:r>
              <a:rPr lang="en-US" dirty="0"/>
              <a:t>Backward</a:t>
            </a: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5302" r="12431"/>
          <a:stretch/>
        </p:blipFill>
        <p:spPr>
          <a:xfrm rot="5400000">
            <a:off x="3385124" y="-1316178"/>
            <a:ext cx="5043057" cy="10409379"/>
          </a:xfrm>
        </p:spPr>
      </p:pic>
    </p:spTree>
    <p:extLst>
      <p:ext uri="{BB962C8B-B14F-4D97-AF65-F5344CB8AC3E}">
        <p14:creationId xmlns:p14="http://schemas.microsoft.com/office/powerpoint/2010/main" val="32721893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9382"/>
            <a:ext cx="9885218" cy="785091"/>
          </a:xfrm>
        </p:spPr>
        <p:txBody>
          <a:bodyPr>
            <a:noAutofit/>
          </a:bodyPr>
          <a:lstStyle/>
          <a:p>
            <a:pPr algn="ctr"/>
            <a:r>
              <a:rPr lang="en-US" dirty="0"/>
              <a:t>Play</a:t>
            </a: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3861" t="8844"/>
          <a:stretch/>
        </p:blipFill>
        <p:spPr>
          <a:xfrm>
            <a:off x="738910" y="1376218"/>
            <a:ext cx="10381672" cy="5153892"/>
          </a:xfrm>
        </p:spPr>
      </p:pic>
    </p:spTree>
    <p:extLst>
      <p:ext uri="{BB962C8B-B14F-4D97-AF65-F5344CB8AC3E}">
        <p14:creationId xmlns:p14="http://schemas.microsoft.com/office/powerpoint/2010/main" val="655942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21673"/>
            <a:ext cx="10199255" cy="711199"/>
          </a:xfrm>
        </p:spPr>
        <p:txBody>
          <a:bodyPr>
            <a:noAutofit/>
          </a:bodyPr>
          <a:lstStyle/>
          <a:p>
            <a:pPr algn="ctr"/>
            <a:r>
              <a:rPr lang="en-US" dirty="0"/>
              <a:t>Pause</a:t>
            </a: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4462" t="9220"/>
          <a:stretch/>
        </p:blipFill>
        <p:spPr>
          <a:xfrm>
            <a:off x="838200" y="1366982"/>
            <a:ext cx="10282381" cy="5144654"/>
          </a:xfrm>
        </p:spPr>
      </p:pic>
    </p:spTree>
    <p:extLst>
      <p:ext uri="{BB962C8B-B14F-4D97-AF65-F5344CB8AC3E}">
        <p14:creationId xmlns:p14="http://schemas.microsoft.com/office/powerpoint/2010/main" val="11525669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1043709" y="249382"/>
            <a:ext cx="9365673" cy="812800"/>
          </a:xfrm>
        </p:spPr>
        <p:txBody>
          <a:bodyPr>
            <a:normAutofit/>
          </a:bodyPr>
          <a:lstStyle/>
          <a:p>
            <a:pPr algn="ctr"/>
            <a:r>
              <a:rPr lang="en-US" sz="4400" dirty="0">
                <a:solidFill>
                  <a:schemeClr val="tx1"/>
                </a:solidFill>
                <a:latin typeface="Times New Roman" panose="02020603050405020304" pitchFamily="18" charset="0"/>
                <a:cs typeface="Times New Roman" panose="02020603050405020304" pitchFamily="18" charset="0"/>
              </a:rPr>
              <a:t>SCREENSHOTS</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88290" y="1597891"/>
            <a:ext cx="10215419" cy="4650509"/>
          </a:xfrm>
          <a:effectLst>
            <a:glow rad="596900">
              <a:schemeClr val="accent3">
                <a:lumMod val="60000"/>
                <a:lumOff val="40000"/>
                <a:alpha val="64000"/>
              </a:schemeClr>
            </a:glow>
          </a:effectLst>
        </p:spPr>
      </p:pic>
    </p:spTree>
    <p:extLst>
      <p:ext uri="{BB962C8B-B14F-4D97-AF65-F5344CB8AC3E}">
        <p14:creationId xmlns:p14="http://schemas.microsoft.com/office/powerpoint/2010/main" val="5729729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360217"/>
            <a:ext cx="9966471" cy="637309"/>
          </a:xfrm>
        </p:spPr>
        <p:txBody>
          <a:bodyPr/>
          <a:lstStyle/>
          <a:p>
            <a:pPr algn="ctr"/>
            <a:r>
              <a:rPr lang="en-US" dirty="0"/>
              <a:t>CONTENTS</a:t>
            </a:r>
          </a:p>
        </p:txBody>
      </p:sp>
      <p:sp>
        <p:nvSpPr>
          <p:cNvPr id="3" name="Content Placeholder 2"/>
          <p:cNvSpPr>
            <a:spLocks noGrp="1"/>
          </p:cNvSpPr>
          <p:nvPr>
            <p:ph idx="1"/>
          </p:nvPr>
        </p:nvSpPr>
        <p:spPr>
          <a:xfrm>
            <a:off x="1103312" y="1413163"/>
            <a:ext cx="10238943" cy="5320145"/>
          </a:xfrm>
        </p:spPr>
        <p:txBody>
          <a:bodyPr>
            <a:normAutofit fontScale="92500" lnSpcReduction="20000"/>
          </a:bodyPr>
          <a:lstStyle/>
          <a:p>
            <a:r>
              <a:rPr lang="en-US" sz="2600" dirty="0">
                <a:latin typeface="Arial" panose="020B0604020202020204" pitchFamily="34" charset="0"/>
                <a:cs typeface="Arial" panose="020B0604020202020204" pitchFamily="34" charset="0"/>
              </a:rPr>
              <a:t>Abstract</a:t>
            </a:r>
          </a:p>
          <a:p>
            <a:r>
              <a:rPr lang="en-US" sz="2600" dirty="0">
                <a:latin typeface="Arial" panose="020B0604020202020204" pitchFamily="34" charset="0"/>
                <a:cs typeface="Arial" panose="020B0604020202020204" pitchFamily="34" charset="0"/>
              </a:rPr>
              <a:t>Introduction</a:t>
            </a:r>
          </a:p>
          <a:p>
            <a:r>
              <a:rPr lang="en-US" sz="2600" dirty="0">
                <a:latin typeface="Arial" panose="020B0604020202020204" pitchFamily="34" charset="0"/>
                <a:cs typeface="Arial" panose="020B0604020202020204" pitchFamily="34" charset="0"/>
              </a:rPr>
              <a:t>Motivation</a:t>
            </a:r>
          </a:p>
          <a:p>
            <a:r>
              <a:rPr lang="en-US" sz="2600" dirty="0">
                <a:latin typeface="Arial" panose="020B0604020202020204" pitchFamily="34" charset="0"/>
                <a:cs typeface="Arial" panose="020B0604020202020204" pitchFamily="34" charset="0"/>
              </a:rPr>
              <a:t>Circuit diagram</a:t>
            </a:r>
          </a:p>
          <a:p>
            <a:r>
              <a:rPr lang="en-US" sz="2600" dirty="0">
                <a:latin typeface="Arial" panose="020B0604020202020204" pitchFamily="34" charset="0"/>
                <a:cs typeface="Arial" panose="020B0604020202020204" pitchFamily="34" charset="0"/>
              </a:rPr>
              <a:t>Basic layout</a:t>
            </a:r>
          </a:p>
          <a:p>
            <a:r>
              <a:rPr lang="en-US" sz="2600" dirty="0">
                <a:latin typeface="Arial" panose="020B0604020202020204" pitchFamily="34" charset="0"/>
                <a:cs typeface="Arial" panose="020B0604020202020204" pitchFamily="34" charset="0"/>
              </a:rPr>
              <a:t>Hardware and software component</a:t>
            </a:r>
          </a:p>
          <a:p>
            <a:r>
              <a:rPr lang="en-US" sz="2600" dirty="0">
                <a:latin typeface="Arial" panose="020B0604020202020204" pitchFamily="34" charset="0"/>
                <a:cs typeface="Arial" panose="020B0604020202020204" pitchFamily="34" charset="0"/>
              </a:rPr>
              <a:t>Implementation</a:t>
            </a:r>
          </a:p>
          <a:p>
            <a:r>
              <a:rPr lang="en-US" sz="2600" dirty="0">
                <a:latin typeface="Arial" panose="020B0604020202020204" pitchFamily="34" charset="0"/>
                <a:cs typeface="Arial" panose="020B0604020202020204" pitchFamily="34" charset="0"/>
              </a:rPr>
              <a:t>Output</a:t>
            </a:r>
          </a:p>
          <a:p>
            <a:r>
              <a:rPr lang="en-US" sz="2600" dirty="0">
                <a:latin typeface="Arial" panose="020B0604020202020204" pitchFamily="34" charset="0"/>
                <a:cs typeface="Arial" panose="020B0604020202020204" pitchFamily="34" charset="0"/>
              </a:rPr>
              <a:t>Screenshot</a:t>
            </a:r>
          </a:p>
          <a:p>
            <a:r>
              <a:rPr lang="en-US" sz="2600" dirty="0">
                <a:latin typeface="Arial" panose="020B0604020202020204" pitchFamily="34" charset="0"/>
                <a:cs typeface="Arial" panose="020B0604020202020204" pitchFamily="34" charset="0"/>
              </a:rPr>
              <a:t>Future development</a:t>
            </a:r>
          </a:p>
          <a:p>
            <a:r>
              <a:rPr lang="en-US" sz="2600" dirty="0">
                <a:latin typeface="Arial" panose="020B0604020202020204" pitchFamily="34" charset="0"/>
                <a:cs typeface="Arial" panose="020B0604020202020204" pitchFamily="34" charset="0"/>
              </a:rPr>
              <a:t>Reference </a:t>
            </a:r>
          </a:p>
          <a:p>
            <a:r>
              <a:rPr lang="en-US" sz="2600" dirty="0">
                <a:latin typeface="Arial" panose="020B0604020202020204" pitchFamily="34" charset="0"/>
                <a:cs typeface="Arial" panose="020B0604020202020204" pitchFamily="34" charset="0"/>
              </a:rPr>
              <a:t>Conclusion</a:t>
            </a:r>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2612825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4400" y="1394691"/>
            <a:ext cx="10224655" cy="4996873"/>
          </a:xfrm>
        </p:spPr>
      </p:pic>
    </p:spTree>
    <p:extLst>
      <p:ext uri="{BB962C8B-B14F-4D97-AF65-F5344CB8AC3E}">
        <p14:creationId xmlns:p14="http://schemas.microsoft.com/office/powerpoint/2010/main" val="10814522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72654"/>
            <a:ext cx="9755909" cy="951345"/>
          </a:xfrm>
        </p:spPr>
        <p:txBody>
          <a:bodyPr>
            <a:normAutofit/>
          </a:bodyPr>
          <a:lstStyle/>
          <a:p>
            <a:pPr algn="ctr"/>
            <a:r>
              <a:rPr lang="en-US" dirty="0"/>
              <a:t>FUTURE DEVELOPMENT</a:t>
            </a:r>
          </a:p>
        </p:txBody>
      </p:sp>
      <p:sp>
        <p:nvSpPr>
          <p:cNvPr id="3" name="Content Placeholder 2"/>
          <p:cNvSpPr>
            <a:spLocks noGrp="1"/>
          </p:cNvSpPr>
          <p:nvPr>
            <p:ph idx="1"/>
          </p:nvPr>
        </p:nvSpPr>
        <p:spPr>
          <a:xfrm>
            <a:off x="1099126" y="1976582"/>
            <a:ext cx="10021455" cy="4200380"/>
          </a:xfrm>
        </p:spPr>
        <p:txBody>
          <a:bodyPr>
            <a:normAutofit/>
          </a:bodyPr>
          <a:lstStyle/>
          <a:p>
            <a:pPr algn="just">
              <a:buFont typeface="Wingdings" panose="05000000000000000000" pitchFamily="2" charset="2"/>
              <a:buChar char="Ø"/>
            </a:pPr>
            <a:r>
              <a:rPr lang="x-none" sz="2400" dirty="0">
                <a:latin typeface="Arial" panose="020B0604020202020204" pitchFamily="34" charset="0"/>
                <a:cs typeface="Arial" panose="020B0604020202020204" pitchFamily="34" charset="0"/>
              </a:rPr>
              <a:t>This project can be further implemented on many other gesture controls </a:t>
            </a:r>
            <a:r>
              <a:rPr lang="en-US" sz="2400" dirty="0">
                <a:latin typeface="Arial" panose="020B0604020202020204" pitchFamily="34" charset="0"/>
                <a:cs typeface="Arial" panose="020B0604020202020204" pitchFamily="34" charset="0"/>
              </a:rPr>
              <a:t> </a:t>
            </a:r>
            <a:r>
              <a:rPr lang="x-none" sz="2400" dirty="0">
                <a:latin typeface="Arial" panose="020B0604020202020204" pitchFamily="34" charset="0"/>
                <a:cs typeface="Arial" panose="020B0604020202020204" pitchFamily="34" charset="0"/>
              </a:rPr>
              <a:t>machines </a:t>
            </a:r>
            <a:endParaRPr lang="en-US" sz="2400" dirty="0">
              <a:latin typeface="Arial" panose="020B0604020202020204" pitchFamily="34" charset="0"/>
              <a:cs typeface="Arial" panose="020B0604020202020204" pitchFamily="34" charset="0"/>
            </a:endParaRPr>
          </a:p>
          <a:p>
            <a:pPr algn="just">
              <a:buFont typeface="Wingdings" panose="05000000000000000000" pitchFamily="2" charset="2"/>
              <a:buChar char="Ø"/>
            </a:pPr>
            <a:r>
              <a:rPr lang="x-none" sz="2400" dirty="0">
                <a:latin typeface="Arial" panose="020B0604020202020204" pitchFamily="34" charset="0"/>
                <a:cs typeface="Arial" panose="020B0604020202020204" pitchFamily="34" charset="0"/>
              </a:rPr>
              <a:t> We can control many applications with this by  just changing some of the codes</a:t>
            </a:r>
            <a:endParaRPr lang="en-US" sz="2400" dirty="0">
              <a:latin typeface="Arial" panose="020B0604020202020204" pitchFamily="34" charset="0"/>
              <a:cs typeface="Arial" panose="020B0604020202020204" pitchFamily="34" charset="0"/>
            </a:endParaRPr>
          </a:p>
          <a:p>
            <a:pPr algn="just">
              <a:buFont typeface="Wingdings" panose="05000000000000000000" pitchFamily="2" charset="2"/>
              <a:buChar char="Ø"/>
            </a:pPr>
            <a:r>
              <a:rPr lang="x-none" sz="2400" dirty="0">
                <a:latin typeface="Arial" panose="020B0604020202020204" pitchFamily="34" charset="0"/>
                <a:cs typeface="Arial" panose="020B0604020202020204" pitchFamily="34" charset="0"/>
              </a:rPr>
              <a:t> We can integrate this type of module for many applications like browsers, designing and editing applications, gaming, etc.</a:t>
            </a:r>
            <a:endParaRPr lang="en-US" sz="2400" dirty="0">
              <a:latin typeface="Arial" panose="020B0604020202020204" pitchFamily="34" charset="0"/>
              <a:cs typeface="Arial" panose="020B0604020202020204" pitchFamily="34" charset="0"/>
            </a:endParaRPr>
          </a:p>
          <a:p>
            <a:pPr algn="just">
              <a:buFont typeface="Wingdings" panose="05000000000000000000" pitchFamily="2" charset="2"/>
              <a:buChar char="Ø"/>
            </a:pPr>
            <a:r>
              <a:rPr lang="x-none" sz="2400" dirty="0">
                <a:latin typeface="Arial" panose="020B0604020202020204" pitchFamily="34" charset="0"/>
                <a:cs typeface="Arial" panose="020B0604020202020204" pitchFamily="34" charset="0"/>
              </a:rPr>
              <a:t> The knowledge is ever-expanding and so are the problems that mankind strives to solve.</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6180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5838" y="249382"/>
            <a:ext cx="9682018" cy="868218"/>
          </a:xfrm>
        </p:spPr>
        <p:txBody>
          <a:bodyPr/>
          <a:lstStyle/>
          <a:p>
            <a:pPr algn="ctr"/>
            <a:r>
              <a:rPr lang="en-US" dirty="0"/>
              <a:t>REFERENCES</a:t>
            </a:r>
          </a:p>
        </p:txBody>
      </p:sp>
      <p:sp>
        <p:nvSpPr>
          <p:cNvPr id="3" name="Content Placeholder 2"/>
          <p:cNvSpPr>
            <a:spLocks noGrp="1"/>
          </p:cNvSpPr>
          <p:nvPr>
            <p:ph idx="1"/>
          </p:nvPr>
        </p:nvSpPr>
        <p:spPr>
          <a:xfrm>
            <a:off x="535709" y="1560945"/>
            <a:ext cx="11176000" cy="4572000"/>
          </a:xfrm>
        </p:spPr>
        <p:txBody>
          <a:bodyPr>
            <a:noAutofit/>
          </a:bodyPr>
          <a:lstStyle/>
          <a:p>
            <a:r>
              <a:rPr lang="en-US" sz="2200" dirty="0">
                <a:latin typeface="Arial" panose="020B0604020202020204" pitchFamily="34" charset="0"/>
                <a:cs typeface="Arial" panose="020B0604020202020204" pitchFamily="34" charset="0"/>
              </a:rPr>
              <a:t>[1] Author: Rohit Mukherjee1, Pradeep Swethen2, Ruman Pasha3, Sachin Singh Rawat4 </a:t>
            </a:r>
          </a:p>
          <a:p>
            <a:pPr marL="0" indent="0">
              <a:buNone/>
            </a:pPr>
            <a:r>
              <a:rPr lang="en-US" sz="2200" dirty="0">
                <a:latin typeface="Arial" panose="020B0604020202020204" pitchFamily="34" charset="0"/>
                <a:cs typeface="Arial" panose="020B0604020202020204" pitchFamily="34" charset="0"/>
              </a:rPr>
              <a:t>     HAND GESTURE CONTROLLED LAPTOP USING ARDUINO</a:t>
            </a:r>
          </a:p>
          <a:p>
            <a:r>
              <a:rPr lang="en-US" sz="2200" dirty="0">
                <a:latin typeface="Arial" panose="020B0604020202020204" pitchFamily="34" charset="0"/>
                <a:cs typeface="Arial" panose="020B0604020202020204" pitchFamily="34" charset="0"/>
              </a:rPr>
              <a:t>[2] Author: G. Anil Kumar1, B. Sathwik2</a:t>
            </a:r>
          </a:p>
          <a:p>
            <a:pPr marL="0" indent="0">
              <a:buNone/>
            </a:pPr>
            <a:r>
              <a:rPr lang="en-US" sz="2200" dirty="0">
                <a:latin typeface="Arial" panose="020B0604020202020204" pitchFamily="34" charset="0"/>
                <a:cs typeface="Arial" panose="020B0604020202020204" pitchFamily="34" charset="0"/>
              </a:rPr>
              <a:t>     GESTURE CONTROLLED VIDEO PLAYBACK</a:t>
            </a:r>
          </a:p>
          <a:p>
            <a:r>
              <a:rPr lang="en-US" sz="2200" dirty="0">
                <a:latin typeface="Arial" panose="020B0604020202020204" pitchFamily="34" charset="0"/>
                <a:cs typeface="Arial" panose="020B0604020202020204" pitchFamily="34" charset="0"/>
              </a:rPr>
              <a:t>[3] Author: Mayuri S. Khasale</a:t>
            </a:r>
          </a:p>
          <a:p>
            <a:pPr marL="0" indent="0">
              <a:buNone/>
            </a:pPr>
            <a:r>
              <a:rPr lang="en-US" sz="2200" dirty="0">
                <a:latin typeface="Arial" panose="020B0604020202020204" pitchFamily="34" charset="0"/>
                <a:cs typeface="Arial" panose="020B0604020202020204" pitchFamily="34" charset="0"/>
              </a:rPr>
              <a:t>     COMPUTER CONTROL WITH HAND GESTURES USING ULTRASONIC SENSORS      </a:t>
            </a:r>
          </a:p>
          <a:p>
            <a:r>
              <a:rPr lang="en-US" sz="2200" dirty="0">
                <a:latin typeface="Arial" panose="020B0604020202020204" pitchFamily="34" charset="0"/>
                <a:cs typeface="Arial" panose="020B0604020202020204" pitchFamily="34" charset="0"/>
              </a:rPr>
              <a:t>[4] Author: Surya Mishra1, T. Dhikhi2</a:t>
            </a:r>
          </a:p>
          <a:p>
            <a:pPr marL="0" indent="0">
              <a:buNone/>
            </a:pPr>
            <a:r>
              <a:rPr lang="en-US" sz="2200">
                <a:latin typeface="Arial" panose="020B0604020202020204" pitchFamily="34" charset="0"/>
                <a:cs typeface="Arial" panose="020B0604020202020204" pitchFamily="34" charset="0"/>
              </a:rPr>
              <a:t>     GESTURE </a:t>
            </a:r>
            <a:r>
              <a:rPr lang="en-US" sz="2200" dirty="0">
                <a:latin typeface="Arial" panose="020B0604020202020204" pitchFamily="34" charset="0"/>
                <a:cs typeface="Arial" panose="020B0604020202020204" pitchFamily="34" charset="0"/>
              </a:rPr>
              <a:t>CONTROL KEYBOARD</a:t>
            </a:r>
          </a:p>
        </p:txBody>
      </p:sp>
    </p:spTree>
    <p:extLst>
      <p:ext uri="{BB962C8B-B14F-4D97-AF65-F5344CB8AC3E}">
        <p14:creationId xmlns:p14="http://schemas.microsoft.com/office/powerpoint/2010/main" val="37009804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72654"/>
            <a:ext cx="9857509" cy="914401"/>
          </a:xfrm>
        </p:spPr>
        <p:txBody>
          <a:bodyPr/>
          <a:lstStyle/>
          <a:p>
            <a:pPr algn="ctr"/>
            <a:r>
              <a:rPr lang="en-US" dirty="0"/>
              <a:t>CONCLUSION</a:t>
            </a:r>
          </a:p>
        </p:txBody>
      </p:sp>
      <p:sp>
        <p:nvSpPr>
          <p:cNvPr id="3" name="Content Placeholder 2"/>
          <p:cNvSpPr>
            <a:spLocks noGrp="1"/>
          </p:cNvSpPr>
          <p:nvPr>
            <p:ph idx="1"/>
          </p:nvPr>
        </p:nvSpPr>
        <p:spPr>
          <a:xfrm>
            <a:off x="960582" y="2087418"/>
            <a:ext cx="10160000" cy="4160981"/>
          </a:xfrm>
        </p:spPr>
        <p:txBody>
          <a:bodyPr>
            <a:noAutofit/>
          </a:bodyPr>
          <a:lstStyle/>
          <a:p>
            <a:pPr algn="just"/>
            <a:r>
              <a:rPr lang="en-US" sz="2200" dirty="0">
                <a:latin typeface="Arial" panose="020B0604020202020204" pitchFamily="34" charset="0"/>
                <a:cs typeface="Arial" panose="020B0604020202020204" pitchFamily="34" charset="0"/>
              </a:rPr>
              <a:t>The gesture control system uses two ultrasonic sensors, Arduino UNO, and a system to carry the operation of video player controller. Its main motive is to reduce the effort of interacting with the system with the input devices and using simple hand gestures instead of that. It increases interactivity with computers. This type of technology can be used in giving presentations, classrooms for easier and interactive learning, gaming, etc.  with this kind of techniques, we can also make other gesture reorganization system like opening taps without touching it only waving hand in front of it to open it, using hand wash without touching it by hand gesture and many more.</a:t>
            </a:r>
          </a:p>
        </p:txBody>
      </p:sp>
    </p:spTree>
    <p:extLst>
      <p:ext uri="{BB962C8B-B14F-4D97-AF65-F5344CB8AC3E}">
        <p14:creationId xmlns:p14="http://schemas.microsoft.com/office/powerpoint/2010/main" val="24833654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47636"/>
            <a:ext cx="10515600" cy="1717964"/>
          </a:xfrm>
        </p:spPr>
        <p:txBody>
          <a:bodyPr/>
          <a:lstStyle/>
          <a:p>
            <a:pPr algn="ctr"/>
            <a:r>
              <a:rPr lang="en-US" sz="6000" dirty="0"/>
              <a:t>THANKYOU</a:t>
            </a:r>
          </a:p>
        </p:txBody>
      </p:sp>
    </p:spTree>
    <p:extLst>
      <p:ext uri="{BB962C8B-B14F-4D97-AF65-F5344CB8AC3E}">
        <p14:creationId xmlns:p14="http://schemas.microsoft.com/office/powerpoint/2010/main" val="2790798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0911" y="360354"/>
            <a:ext cx="9404723" cy="899279"/>
          </a:xfrm>
        </p:spPr>
        <p:txBody>
          <a:bodyPr/>
          <a:lstStyle/>
          <a:p>
            <a:pPr algn="ctr"/>
            <a:r>
              <a:rPr lang="en-US" b="1" dirty="0"/>
              <a:t>ABSTRACT</a:t>
            </a:r>
            <a:endParaRPr lang="en-US" dirty="0"/>
          </a:p>
        </p:txBody>
      </p:sp>
      <p:sp>
        <p:nvSpPr>
          <p:cNvPr id="3" name="Content Placeholder 2"/>
          <p:cNvSpPr>
            <a:spLocks noGrp="1"/>
          </p:cNvSpPr>
          <p:nvPr>
            <p:ph idx="1"/>
          </p:nvPr>
        </p:nvSpPr>
        <p:spPr>
          <a:xfrm>
            <a:off x="401216" y="1259633"/>
            <a:ext cx="10728602" cy="5252003"/>
          </a:xfrm>
        </p:spPr>
        <p:txBody>
          <a:bodyPr>
            <a:noAutofit/>
          </a:bodyPr>
          <a:lstStyle/>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Today we are surrounded by innovative technology and it is evolving day by day</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Among these technologies, the hand gesture is one of such techniques that helps humans to interact with the computer and control its functions using some pre-defined gestures</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Usage of hand gesture technology eliminates the use of hardware we use traditionally such as mouse and keyboard as our interaction with the computer is going to be contactless making it a more affordable approach</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technology uses ultrasonic sensors that work on the principle of ultrasonic waves produced by the gesture making the interaction process faster </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This technology is thus time-saving, cost-effective, and efficient. The hardware requirement of this technology consists of Arduino UNO board, low in cost sensors, and a personal computer making it highly affordable</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This technology not only brings advancement human-computer interaction but also speeds up the process, making it a productive approach to choose</a:t>
            </a:r>
          </a:p>
        </p:txBody>
      </p:sp>
    </p:spTree>
    <p:extLst>
      <p:ext uri="{BB962C8B-B14F-4D97-AF65-F5344CB8AC3E}">
        <p14:creationId xmlns:p14="http://schemas.microsoft.com/office/powerpoint/2010/main" val="2996525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3382" y="249383"/>
            <a:ext cx="8589818" cy="646356"/>
          </a:xfrm>
        </p:spPr>
        <p:txBody>
          <a:bodyPr>
            <a:noAutofit/>
          </a:bodyPr>
          <a:lstStyle/>
          <a:p>
            <a:pPr algn="just"/>
            <a:r>
              <a:rPr lang="en-US" sz="4400" b="1" dirty="0">
                <a:solidFill>
                  <a:schemeClr val="tx1"/>
                </a:solidFill>
                <a:cs typeface="Arial" panose="020B0604020202020204" pitchFamily="34" charset="0"/>
              </a:rPr>
              <a:t>INTRODUCTION</a:t>
            </a:r>
            <a:br>
              <a:rPr lang="en-US" sz="4400" dirty="0">
                <a:cs typeface="Arial" panose="020B0604020202020204" pitchFamily="34" charset="0"/>
              </a:rPr>
            </a:br>
            <a:r>
              <a:rPr lang="en-US" sz="2000" b="1" dirty="0">
                <a:latin typeface="Arial" panose="020B0604020202020204" pitchFamily="34" charset="0"/>
                <a:cs typeface="Arial" panose="020B0604020202020204" pitchFamily="34" charset="0"/>
              </a:rPr>
              <a:t> </a:t>
            </a:r>
            <a:br>
              <a:rPr lang="en-US" sz="2000" dirty="0">
                <a:latin typeface="Arial" panose="020B0604020202020204" pitchFamily="34" charset="0"/>
                <a:cs typeface="Arial" panose="020B0604020202020204" pitchFamily="34" charset="0"/>
              </a:rPr>
            </a:br>
            <a:endParaRPr lang="en-US" sz="2000" dirty="0">
              <a:solidFill>
                <a:schemeClr val="tx1"/>
              </a:solidFill>
              <a:latin typeface="Arial" panose="020B0604020202020204" pitchFamily="34" charset="0"/>
              <a:cs typeface="Arial" panose="020B0604020202020204" pitchFamily="34" charset="0"/>
            </a:endParaRPr>
          </a:p>
        </p:txBody>
      </p:sp>
      <p:sp>
        <p:nvSpPr>
          <p:cNvPr id="4" name="Content Placeholder 3"/>
          <p:cNvSpPr>
            <a:spLocks noGrp="1"/>
          </p:cNvSpPr>
          <p:nvPr>
            <p:ph idx="1"/>
          </p:nvPr>
        </p:nvSpPr>
        <p:spPr>
          <a:xfrm>
            <a:off x="914400" y="895739"/>
            <a:ext cx="10270836" cy="7175241"/>
          </a:xfrm>
        </p:spPr>
        <p:txBody>
          <a:bodyPr>
            <a:noAutofit/>
          </a:bodyPr>
          <a:lstStyle/>
          <a:p>
            <a:pPr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 this world, between technologies like automation, artificial intelligence, data analytics, etc., the use of gesture-controlled computers and laptops is getting very famous</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 this technique, one can control the functions of their computers or laptops by only a wave of their hand</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This technology is called leap motion. It may sound simple and interesting, but the system used in this technology is not very affordable</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proposed model uses the power of Arduino and Python which not only makes it a cheaper and affordable approach to leap motion, but it is also easier to build</a:t>
            </a: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In this model, we can control a media player (VLC) based on the gesture type and the position of our hands</a:t>
            </a:r>
          </a:p>
        </p:txBody>
      </p:sp>
    </p:spTree>
    <p:extLst>
      <p:ext uri="{BB962C8B-B14F-4D97-AF65-F5344CB8AC3E}">
        <p14:creationId xmlns:p14="http://schemas.microsoft.com/office/powerpoint/2010/main" val="487901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8692" y="624110"/>
            <a:ext cx="11125922" cy="1280890"/>
          </a:xfrm>
        </p:spPr>
        <p:txBody>
          <a:bodyPr/>
          <a:lstStyle/>
          <a:p>
            <a:pPr algn="ctr"/>
            <a:r>
              <a:rPr lang="en-US" b="1" dirty="0"/>
              <a:t>MOTIVATION</a:t>
            </a:r>
            <a:endParaRPr lang="en-US" dirty="0"/>
          </a:p>
        </p:txBody>
      </p:sp>
      <p:sp>
        <p:nvSpPr>
          <p:cNvPr id="4" name="Content Placeholder 2"/>
          <p:cNvSpPr>
            <a:spLocks noGrp="1"/>
          </p:cNvSpPr>
          <p:nvPr>
            <p:ph idx="1"/>
          </p:nvPr>
        </p:nvSpPr>
        <p:spPr>
          <a:xfrm>
            <a:off x="1071418" y="1558213"/>
            <a:ext cx="10030691" cy="4870296"/>
          </a:xfrm>
        </p:spPr>
        <p:txBody>
          <a:bodyPr>
            <a:normAutofit/>
          </a:bodyPr>
          <a:lstStyle/>
          <a:p>
            <a:pPr algn="just"/>
            <a:r>
              <a:rPr lang="x-none" sz="2200" dirty="0">
                <a:latin typeface="Times New Roman" panose="02020603050405020304" pitchFamily="18" charset="0"/>
                <a:cs typeface="Times New Roman" panose="02020603050405020304" pitchFamily="18" charset="0"/>
              </a:rPr>
              <a:t>Automation of the existing technology is my motive in this project.</a:t>
            </a:r>
            <a:endParaRPr lang="en-US" sz="2200" dirty="0">
              <a:latin typeface="Times New Roman" panose="02020603050405020304" pitchFamily="18" charset="0"/>
              <a:cs typeface="Times New Roman" panose="02020603050405020304" pitchFamily="18" charset="0"/>
            </a:endParaRPr>
          </a:p>
          <a:p>
            <a:pPr algn="just"/>
            <a:r>
              <a:rPr lang="x-none" sz="2200" dirty="0">
                <a:latin typeface="Times New Roman" panose="02020603050405020304" pitchFamily="18" charset="0"/>
                <a:cs typeface="Times New Roman" panose="02020603050405020304" pitchFamily="18" charset="0"/>
              </a:rPr>
              <a:t> This project is not only advanced but also cost-effective when compared to the traditional approach. </a:t>
            </a:r>
            <a:endParaRPr lang="en-US" sz="2200" dirty="0">
              <a:latin typeface="Times New Roman" panose="02020603050405020304" pitchFamily="18" charset="0"/>
              <a:cs typeface="Times New Roman" panose="02020603050405020304" pitchFamily="18" charset="0"/>
            </a:endParaRPr>
          </a:p>
          <a:p>
            <a:pPr algn="just"/>
            <a:r>
              <a:rPr lang="x-none" sz="2200" dirty="0">
                <a:latin typeface="Times New Roman" panose="02020603050405020304" pitchFamily="18" charset="0"/>
                <a:cs typeface="Times New Roman" panose="02020603050405020304" pitchFamily="18" charset="0"/>
              </a:rPr>
              <a:t>With very low-cost IoT devices we can achieve this technique.</a:t>
            </a:r>
            <a:endParaRPr lang="en-US" sz="2200" dirty="0">
              <a:latin typeface="Times New Roman" panose="02020603050405020304" pitchFamily="18" charset="0"/>
              <a:cs typeface="Times New Roman" panose="02020603050405020304" pitchFamily="18" charset="0"/>
            </a:endParaRPr>
          </a:p>
          <a:p>
            <a:pPr algn="just"/>
            <a:r>
              <a:rPr lang="x-none" sz="2200" dirty="0">
                <a:latin typeface="Times New Roman" panose="02020603050405020304" pitchFamily="18" charset="0"/>
                <a:cs typeface="Times New Roman" panose="02020603050405020304" pitchFamily="18" charset="0"/>
              </a:rPr>
              <a:t> If we will buy a laptop with leap motion technology or gesture deduction technology it will cost us a huge amount of money as these devices are very costly.</a:t>
            </a:r>
            <a:endParaRPr lang="en-US" sz="2200" dirty="0">
              <a:latin typeface="Times New Roman" panose="02020603050405020304" pitchFamily="18" charset="0"/>
              <a:cs typeface="Times New Roman" panose="02020603050405020304" pitchFamily="18" charset="0"/>
            </a:endParaRPr>
          </a:p>
          <a:p>
            <a:pPr algn="just"/>
            <a:r>
              <a:rPr lang="x-none" sz="2200" dirty="0">
                <a:latin typeface="Times New Roman" panose="02020603050405020304" pitchFamily="18" charset="0"/>
                <a:cs typeface="Times New Roman" panose="02020603050405020304" pitchFamily="18" charset="0"/>
              </a:rPr>
              <a:t> So with this approach we can make our own gesture control laptop or system at a very low cost.</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3251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782" y="624110"/>
            <a:ext cx="10848831" cy="1121563"/>
          </a:xfrm>
        </p:spPr>
        <p:txBody>
          <a:bodyPr>
            <a:normAutofit/>
          </a:bodyPr>
          <a:lstStyle/>
          <a:p>
            <a:pPr algn="ctr"/>
            <a:r>
              <a:rPr lang="en-US" dirty="0"/>
              <a:t>CIRCUIT DIAGRAM</a:t>
            </a: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b="9200"/>
          <a:stretch/>
        </p:blipFill>
        <p:spPr>
          <a:xfrm>
            <a:off x="1103313" y="1902691"/>
            <a:ext cx="10035742" cy="4054763"/>
          </a:xfrm>
        </p:spPr>
      </p:pic>
    </p:spTree>
    <p:extLst>
      <p:ext uri="{BB962C8B-B14F-4D97-AF65-F5344CB8AC3E}">
        <p14:creationId xmlns:p14="http://schemas.microsoft.com/office/powerpoint/2010/main" val="2290826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a:xfrm>
            <a:off x="251691" y="166254"/>
            <a:ext cx="11681691" cy="654858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 name="Rectangle 3"/>
          <p:cNvSpPr/>
          <p:nvPr/>
        </p:nvSpPr>
        <p:spPr>
          <a:xfrm>
            <a:off x="3080325" y="1376218"/>
            <a:ext cx="1847274" cy="100676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6022108" y="2493818"/>
            <a:ext cx="1893456" cy="100676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Ultrasonic Sensor</a:t>
            </a:r>
          </a:p>
          <a:p>
            <a:pPr algn="ctr"/>
            <a:r>
              <a:rPr lang="en-US" dirty="0"/>
              <a:t>(HC-SR04)</a:t>
            </a:r>
          </a:p>
        </p:txBody>
      </p:sp>
      <p:sp>
        <p:nvSpPr>
          <p:cNvPr id="6" name="Rectangle 5"/>
          <p:cNvSpPr/>
          <p:nvPr/>
        </p:nvSpPr>
        <p:spPr>
          <a:xfrm>
            <a:off x="9042399" y="2493818"/>
            <a:ext cx="1828802" cy="100676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a:off x="1868055" y="2004291"/>
            <a:ext cx="812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5033818" y="3071090"/>
            <a:ext cx="895928" cy="8174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7998691" y="2997200"/>
            <a:ext cx="95134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9956800" y="3592945"/>
            <a:ext cx="0" cy="7112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251691" y="2886424"/>
            <a:ext cx="1616364" cy="369332"/>
          </a:xfrm>
          <a:prstGeom prst="rect">
            <a:avLst/>
          </a:prstGeom>
          <a:noFill/>
        </p:spPr>
        <p:txBody>
          <a:bodyPr wrap="square" rtlCol="0">
            <a:spAutoFit/>
          </a:bodyPr>
          <a:lstStyle/>
          <a:p>
            <a:pPr algn="ctr"/>
            <a:r>
              <a:rPr lang="en-US" dirty="0"/>
              <a:t>Hand Gesture</a:t>
            </a:r>
          </a:p>
        </p:txBody>
      </p:sp>
      <p:sp>
        <p:nvSpPr>
          <p:cNvPr id="16" name="TextBox 15"/>
          <p:cNvSpPr txBox="1"/>
          <p:nvPr/>
        </p:nvSpPr>
        <p:spPr>
          <a:xfrm>
            <a:off x="3080325" y="1524000"/>
            <a:ext cx="1847274" cy="646331"/>
          </a:xfrm>
          <a:prstGeom prst="rect">
            <a:avLst/>
          </a:prstGeom>
          <a:noFill/>
        </p:spPr>
        <p:txBody>
          <a:bodyPr wrap="square" rtlCol="0">
            <a:spAutoFit/>
          </a:bodyPr>
          <a:lstStyle/>
          <a:p>
            <a:pPr algn="ctr"/>
            <a:r>
              <a:rPr lang="en-US" dirty="0"/>
              <a:t>Ultrasonic Sensor</a:t>
            </a:r>
          </a:p>
          <a:p>
            <a:pPr algn="ctr"/>
            <a:r>
              <a:rPr lang="en-US" dirty="0"/>
              <a:t>(HC-SR04)</a:t>
            </a:r>
          </a:p>
        </p:txBody>
      </p:sp>
      <p:sp>
        <p:nvSpPr>
          <p:cNvPr id="17" name="TextBox 16"/>
          <p:cNvSpPr txBox="1"/>
          <p:nvPr/>
        </p:nvSpPr>
        <p:spPr>
          <a:xfrm>
            <a:off x="6114470" y="2780099"/>
            <a:ext cx="1884221" cy="369332"/>
          </a:xfrm>
          <a:prstGeom prst="rect">
            <a:avLst/>
          </a:prstGeom>
          <a:noFill/>
        </p:spPr>
        <p:txBody>
          <a:bodyPr wrap="square" rtlCol="0">
            <a:spAutoFit/>
          </a:bodyPr>
          <a:lstStyle/>
          <a:p>
            <a:r>
              <a:rPr lang="en-US" dirty="0"/>
              <a:t>Arduino UNO R3</a:t>
            </a:r>
          </a:p>
        </p:txBody>
      </p:sp>
      <p:sp>
        <p:nvSpPr>
          <p:cNvPr id="18" name="TextBox 17"/>
          <p:cNvSpPr txBox="1"/>
          <p:nvPr/>
        </p:nvSpPr>
        <p:spPr>
          <a:xfrm>
            <a:off x="9176326" y="2812534"/>
            <a:ext cx="1634837" cy="369332"/>
          </a:xfrm>
          <a:prstGeom prst="rect">
            <a:avLst/>
          </a:prstGeom>
          <a:noFill/>
        </p:spPr>
        <p:txBody>
          <a:bodyPr wrap="square" rtlCol="0">
            <a:spAutoFit/>
          </a:bodyPr>
          <a:lstStyle/>
          <a:p>
            <a:pPr algn="ctr"/>
            <a:r>
              <a:rPr lang="en-US" dirty="0"/>
              <a:t>System</a:t>
            </a:r>
          </a:p>
        </p:txBody>
      </p:sp>
      <p:cxnSp>
        <p:nvCxnSpPr>
          <p:cNvPr id="20" name="Straight Arrow Connector 19"/>
          <p:cNvCxnSpPr/>
          <p:nvPr/>
        </p:nvCxnSpPr>
        <p:spPr>
          <a:xfrm>
            <a:off x="4003962" y="4500813"/>
            <a:ext cx="0" cy="3556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149598" y="4773624"/>
            <a:ext cx="1708728" cy="923330"/>
          </a:xfrm>
          <a:prstGeom prst="rect">
            <a:avLst/>
          </a:prstGeom>
          <a:noFill/>
        </p:spPr>
        <p:txBody>
          <a:bodyPr wrap="square" rtlCol="0">
            <a:spAutoFit/>
          </a:bodyPr>
          <a:lstStyle/>
          <a:p>
            <a:pPr algn="ctr"/>
            <a:r>
              <a:rPr lang="en-US" dirty="0"/>
              <a:t>Hand Distance sensor</a:t>
            </a:r>
          </a:p>
        </p:txBody>
      </p:sp>
      <p:cxnSp>
        <p:nvCxnSpPr>
          <p:cNvPr id="23" name="Straight Arrow Connector 22"/>
          <p:cNvCxnSpPr/>
          <p:nvPr/>
        </p:nvCxnSpPr>
        <p:spPr>
          <a:xfrm flipV="1">
            <a:off x="6968836" y="2188957"/>
            <a:ext cx="0" cy="194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8474364" y="3089563"/>
            <a:ext cx="0" cy="50338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9956800" y="2193636"/>
            <a:ext cx="0" cy="18934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5622636" y="1329974"/>
            <a:ext cx="2692400" cy="646331"/>
          </a:xfrm>
          <a:prstGeom prst="rect">
            <a:avLst/>
          </a:prstGeom>
          <a:noFill/>
        </p:spPr>
        <p:txBody>
          <a:bodyPr wrap="square" rtlCol="0">
            <a:spAutoFit/>
          </a:bodyPr>
          <a:lstStyle/>
          <a:p>
            <a:pPr algn="ctr"/>
            <a:r>
              <a:rPr lang="en-US" dirty="0"/>
              <a:t>Python, </a:t>
            </a:r>
            <a:r>
              <a:rPr lang="en-US" dirty="0" err="1"/>
              <a:t>pyautogui</a:t>
            </a:r>
            <a:r>
              <a:rPr lang="en-US" dirty="0"/>
              <a:t> library</a:t>
            </a:r>
          </a:p>
          <a:p>
            <a:pPr algn="ctr"/>
            <a:r>
              <a:rPr lang="en-US" dirty="0"/>
              <a:t>(To perform action)</a:t>
            </a:r>
          </a:p>
        </p:txBody>
      </p:sp>
      <p:sp>
        <p:nvSpPr>
          <p:cNvPr id="29" name="TextBox 28"/>
          <p:cNvSpPr txBox="1"/>
          <p:nvPr/>
        </p:nvSpPr>
        <p:spPr>
          <a:xfrm>
            <a:off x="9176326" y="1819625"/>
            <a:ext cx="1893454" cy="369332"/>
          </a:xfrm>
          <a:prstGeom prst="rect">
            <a:avLst/>
          </a:prstGeom>
          <a:noFill/>
        </p:spPr>
        <p:txBody>
          <a:bodyPr wrap="square" rtlCol="0">
            <a:spAutoFit/>
          </a:bodyPr>
          <a:lstStyle/>
          <a:p>
            <a:r>
              <a:rPr lang="en-US" dirty="0"/>
              <a:t>Arduino,Python</a:t>
            </a:r>
          </a:p>
        </p:txBody>
      </p:sp>
      <p:sp>
        <p:nvSpPr>
          <p:cNvPr id="30" name="TextBox 29"/>
          <p:cNvSpPr txBox="1"/>
          <p:nvPr/>
        </p:nvSpPr>
        <p:spPr>
          <a:xfrm>
            <a:off x="8950037" y="4304145"/>
            <a:ext cx="2669309" cy="2031325"/>
          </a:xfrm>
          <a:prstGeom prst="rect">
            <a:avLst/>
          </a:prstGeom>
          <a:noFill/>
        </p:spPr>
        <p:txBody>
          <a:bodyPr wrap="square" rtlCol="0">
            <a:spAutoFit/>
          </a:bodyPr>
          <a:lstStyle/>
          <a:p>
            <a:r>
              <a:rPr lang="en-US" dirty="0"/>
              <a:t>Application Control-</a:t>
            </a:r>
          </a:p>
          <a:p>
            <a:r>
              <a:rPr lang="en-US" dirty="0"/>
              <a:t>Switch between tab</a:t>
            </a:r>
          </a:p>
          <a:p>
            <a:r>
              <a:rPr lang="en-US" dirty="0"/>
              <a:t>Video play/pause</a:t>
            </a:r>
          </a:p>
          <a:p>
            <a:r>
              <a:rPr lang="en-US" dirty="0"/>
              <a:t>Volume increase/decrease</a:t>
            </a:r>
          </a:p>
          <a:p>
            <a:r>
              <a:rPr lang="en-US" dirty="0"/>
              <a:t>Scroll up, scroll down</a:t>
            </a:r>
          </a:p>
          <a:p>
            <a:r>
              <a:rPr lang="en-US" dirty="0"/>
              <a:t>Image slide</a:t>
            </a:r>
          </a:p>
          <a:p>
            <a:endParaRPr lang="en-US" dirty="0"/>
          </a:p>
        </p:txBody>
      </p:sp>
      <p:sp>
        <p:nvSpPr>
          <p:cNvPr id="2" name="TextBox 1"/>
          <p:cNvSpPr txBox="1"/>
          <p:nvPr/>
        </p:nvSpPr>
        <p:spPr>
          <a:xfrm>
            <a:off x="4128655" y="332509"/>
            <a:ext cx="3870036" cy="830997"/>
          </a:xfrm>
          <a:prstGeom prst="rect">
            <a:avLst/>
          </a:prstGeom>
          <a:noFill/>
        </p:spPr>
        <p:txBody>
          <a:bodyPr wrap="square" rtlCol="0">
            <a:spAutoFit/>
          </a:bodyPr>
          <a:lstStyle/>
          <a:p>
            <a:pPr algn="ctr"/>
            <a:r>
              <a:rPr lang="en-US" sz="2400" b="1" u="sng" dirty="0">
                <a:latin typeface="Arial" panose="020B0604020202020204" pitchFamily="34" charset="0"/>
                <a:cs typeface="Arial" panose="020B0604020202020204" pitchFamily="34" charset="0"/>
              </a:rPr>
              <a:t>Basic Layout</a:t>
            </a:r>
          </a:p>
          <a:p>
            <a:pPr algn="ctr"/>
            <a:endParaRPr lang="en-US" sz="2400" b="1" u="sng" dirty="0">
              <a:latin typeface="Arial" panose="020B0604020202020204" pitchFamily="34" charset="0"/>
              <a:cs typeface="Arial" panose="020B0604020202020204" pitchFamily="34" charset="0"/>
            </a:endParaRPr>
          </a:p>
        </p:txBody>
      </p:sp>
      <p:sp>
        <p:nvSpPr>
          <p:cNvPr id="24" name="Rectangle 23"/>
          <p:cNvSpPr/>
          <p:nvPr/>
        </p:nvSpPr>
        <p:spPr>
          <a:xfrm>
            <a:off x="3082637" y="3369117"/>
            <a:ext cx="1847274" cy="100676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3082636" y="3485970"/>
            <a:ext cx="1847274" cy="646331"/>
          </a:xfrm>
          <a:prstGeom prst="rect">
            <a:avLst/>
          </a:prstGeom>
          <a:noFill/>
        </p:spPr>
        <p:txBody>
          <a:bodyPr wrap="square" rtlCol="0">
            <a:spAutoFit/>
          </a:bodyPr>
          <a:lstStyle/>
          <a:p>
            <a:pPr algn="ctr"/>
            <a:r>
              <a:rPr lang="en-US" dirty="0"/>
              <a:t>Ultrasonic Sensor</a:t>
            </a:r>
          </a:p>
          <a:p>
            <a:pPr algn="ctr"/>
            <a:r>
              <a:rPr lang="en-US" dirty="0"/>
              <a:t>(HC-SR04)</a:t>
            </a:r>
          </a:p>
        </p:txBody>
      </p:sp>
      <p:cxnSp>
        <p:nvCxnSpPr>
          <p:cNvPr id="36" name="Straight Arrow Connector 35"/>
          <p:cNvCxnSpPr/>
          <p:nvPr/>
        </p:nvCxnSpPr>
        <p:spPr>
          <a:xfrm>
            <a:off x="2064327" y="3948545"/>
            <a:ext cx="715818"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5001487" y="2022433"/>
            <a:ext cx="919020" cy="75766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56331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7819" y="1736436"/>
            <a:ext cx="9642764" cy="1921164"/>
          </a:xfrm>
        </p:spPr>
        <p:txBody>
          <a:bodyPr>
            <a:noAutofit/>
          </a:bodyPr>
          <a:lstStyle/>
          <a:p>
            <a:r>
              <a:rPr lang="en-US" sz="2200" b="1" dirty="0">
                <a:solidFill>
                  <a:schemeClr val="tx1"/>
                </a:solidFill>
                <a:latin typeface="Times New Roman" panose="02020603050405020304" pitchFamily="18" charset="0"/>
                <a:cs typeface="Times New Roman" panose="02020603050405020304" pitchFamily="18" charset="0"/>
              </a:rPr>
              <a:t>Hardware components :</a:t>
            </a:r>
            <a:br>
              <a:rPr lang="en-US" sz="2200" b="1" dirty="0">
                <a:solidFill>
                  <a:schemeClr val="tx1"/>
                </a:solidFill>
                <a:latin typeface="Times New Roman" panose="02020603050405020304" pitchFamily="18" charset="0"/>
                <a:cs typeface="Times New Roman" panose="02020603050405020304" pitchFamily="18" charset="0"/>
              </a:rPr>
            </a:br>
            <a:br>
              <a:rPr lang="en-US" sz="2200" dirty="0">
                <a:solidFill>
                  <a:schemeClr val="tx1"/>
                </a:solidFill>
                <a:latin typeface="Times New Roman" panose="02020603050405020304" pitchFamily="18"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1. Arduino</a:t>
            </a:r>
            <a:br>
              <a:rPr lang="en-US" sz="2200" dirty="0">
                <a:solidFill>
                  <a:schemeClr val="tx1"/>
                </a:solidFill>
                <a:latin typeface="Times New Roman" panose="02020603050405020304" pitchFamily="18"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2. Two Ultrasonic Sensors (HC-SR04)</a:t>
            </a:r>
            <a:br>
              <a:rPr lang="en-US" sz="2200" dirty="0">
                <a:solidFill>
                  <a:schemeClr val="tx1"/>
                </a:solidFill>
                <a:latin typeface="Times New Roman" panose="02020603050405020304" pitchFamily="18"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3. Some wires</a:t>
            </a:r>
          </a:p>
        </p:txBody>
      </p:sp>
      <p:sp>
        <p:nvSpPr>
          <p:cNvPr id="3" name="Content Placeholder 2"/>
          <p:cNvSpPr>
            <a:spLocks noGrp="1"/>
          </p:cNvSpPr>
          <p:nvPr>
            <p:ph idx="1"/>
          </p:nvPr>
        </p:nvSpPr>
        <p:spPr>
          <a:xfrm>
            <a:off x="1477819" y="3740727"/>
            <a:ext cx="9642764" cy="2752438"/>
          </a:xfrm>
        </p:spPr>
        <p:txBody>
          <a:bodyPr>
            <a:noAutofit/>
          </a:bodyPr>
          <a:lstStyle/>
          <a:p>
            <a:pPr marL="0" indent="0">
              <a:buNone/>
            </a:pPr>
            <a:r>
              <a:rPr lang="en-US" sz="2200" b="1" dirty="0">
                <a:solidFill>
                  <a:schemeClr val="tx1"/>
                </a:solidFill>
                <a:latin typeface="Times New Roman" panose="02020603050405020304" pitchFamily="18" charset="0"/>
                <a:cs typeface="Times New Roman" panose="02020603050405020304" pitchFamily="18" charset="0"/>
              </a:rPr>
              <a:t>Software </a:t>
            </a:r>
            <a:r>
              <a:rPr lang="en-US" sz="2200" b="1" dirty="0">
                <a:latin typeface="Times New Roman" panose="02020603050405020304" pitchFamily="18" charset="0"/>
                <a:cs typeface="Times New Roman" panose="02020603050405020304" pitchFamily="18" charset="0"/>
              </a:rPr>
              <a:t>component</a:t>
            </a:r>
            <a:r>
              <a:rPr lang="en-US" sz="2200" b="1" dirty="0">
                <a:solidFill>
                  <a:schemeClr val="tx1"/>
                </a:solidFill>
                <a:latin typeface="Times New Roman" panose="02020603050405020304" pitchFamily="18" charset="0"/>
                <a:cs typeface="Times New Roman" panose="02020603050405020304" pitchFamily="18" charset="0"/>
              </a:rPr>
              <a:t> :</a:t>
            </a:r>
            <a:endParaRPr lang="en-US" sz="2200" dirty="0">
              <a:solidFill>
                <a:schemeClr val="tx1"/>
              </a:solidFill>
              <a:latin typeface="Times New Roman" panose="02020603050405020304" pitchFamily="18" charset="0"/>
              <a:cs typeface="Times New Roman" panose="02020603050405020304" pitchFamily="18" charset="0"/>
            </a:endParaRPr>
          </a:p>
          <a:p>
            <a:pPr marL="0" indent="0">
              <a:buNone/>
            </a:pPr>
            <a:r>
              <a:rPr lang="en-US" sz="2200" dirty="0">
                <a:solidFill>
                  <a:schemeClr val="tx1"/>
                </a:solidFill>
                <a:latin typeface="Times New Roman" panose="02020603050405020304" pitchFamily="18" charset="0"/>
                <a:cs typeface="Times New Roman" panose="02020603050405020304" pitchFamily="18" charset="0"/>
              </a:rPr>
              <a:t>1. Arduino IDE</a:t>
            </a:r>
          </a:p>
          <a:p>
            <a:pPr marL="0" indent="0">
              <a:buNone/>
            </a:pPr>
            <a:r>
              <a:rPr lang="en-US" sz="2200" dirty="0">
                <a:solidFill>
                  <a:schemeClr val="tx1"/>
                </a:solidFill>
                <a:latin typeface="Times New Roman" panose="02020603050405020304" pitchFamily="18" charset="0"/>
                <a:cs typeface="Times New Roman" panose="02020603050405020304" pitchFamily="18" charset="0"/>
              </a:rPr>
              <a:t>2. Python IDLE</a:t>
            </a:r>
          </a:p>
          <a:p>
            <a:pPr marL="0" indent="0">
              <a:buNone/>
            </a:pPr>
            <a:r>
              <a:rPr lang="en-US" sz="2200" dirty="0">
                <a:solidFill>
                  <a:schemeClr val="tx1"/>
                </a:solidFill>
                <a:latin typeface="Times New Roman" panose="02020603050405020304" pitchFamily="18" charset="0"/>
                <a:cs typeface="Times New Roman" panose="02020603050405020304" pitchFamily="18" charset="0"/>
              </a:rPr>
              <a:t>3. PySerial library (We will use to communicate with serial ports).</a:t>
            </a:r>
          </a:p>
          <a:p>
            <a:pPr marL="0" indent="0">
              <a:buNone/>
            </a:pPr>
            <a:r>
              <a:rPr lang="en-US" sz="2200" dirty="0">
                <a:solidFill>
                  <a:schemeClr val="tx1"/>
                </a:solidFill>
                <a:latin typeface="Times New Roman" panose="02020603050405020304" pitchFamily="18" charset="0"/>
                <a:cs typeface="Times New Roman" panose="02020603050405020304" pitchFamily="18" charset="0"/>
              </a:rPr>
              <a:t>4. PyAutogui library (We will use to perform actions).</a:t>
            </a:r>
          </a:p>
        </p:txBody>
      </p:sp>
      <p:sp>
        <p:nvSpPr>
          <p:cNvPr id="4" name="TextBox 3"/>
          <p:cNvSpPr txBox="1"/>
          <p:nvPr/>
        </p:nvSpPr>
        <p:spPr>
          <a:xfrm>
            <a:off x="720437" y="498764"/>
            <a:ext cx="9818254" cy="1323439"/>
          </a:xfrm>
          <a:prstGeom prst="rect">
            <a:avLst/>
          </a:prstGeom>
          <a:noFill/>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HARDWARE AND SOFTWARE COMPONENTS</a:t>
            </a:r>
          </a:p>
        </p:txBody>
      </p:sp>
    </p:spTree>
    <p:extLst>
      <p:ext uri="{BB962C8B-B14F-4D97-AF65-F5344CB8AC3E}">
        <p14:creationId xmlns:p14="http://schemas.microsoft.com/office/powerpoint/2010/main" val="1153679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295564"/>
            <a:ext cx="9781744" cy="748145"/>
          </a:xfrm>
        </p:spPr>
        <p:txBody>
          <a:bodyPr>
            <a:normAutofit fontScale="90000"/>
          </a:bodyPr>
          <a:lstStyle/>
          <a:p>
            <a:pPr algn="ctr"/>
            <a:r>
              <a:rPr lang="en-US" sz="4400" dirty="0">
                <a:solidFill>
                  <a:schemeClr val="tx1"/>
                </a:solidFill>
                <a:latin typeface="Times New Roman" panose="02020603050405020304" pitchFamily="18" charset="0"/>
                <a:cs typeface="Times New Roman" panose="02020603050405020304" pitchFamily="18" charset="0"/>
              </a:rPr>
              <a:t>IMPLEMENTATION</a:t>
            </a:r>
            <a:br>
              <a:rPr lang="en-US" sz="4000" dirty="0">
                <a:solidFill>
                  <a:schemeClr val="tx1"/>
                </a:solidFill>
                <a:latin typeface="Times New Roman" panose="02020603050405020304" pitchFamily="18" charset="0"/>
                <a:cs typeface="Times New Roman" panose="02020603050405020304" pitchFamily="18" charset="0"/>
              </a:rPr>
            </a:br>
            <a:endParaRPr lang="en-US" sz="2400" dirty="0">
              <a:solidFill>
                <a:schemeClr val="tx1"/>
              </a:solidFill>
              <a:latin typeface="Arial" panose="020B0604020202020204" pitchFamily="34" charset="0"/>
              <a:cs typeface="Arial" panose="020B0604020202020204" pitchFamily="34" charset="0"/>
            </a:endParaRP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r="9631"/>
          <a:stretch/>
        </p:blipFill>
        <p:spPr>
          <a:xfrm>
            <a:off x="868218" y="1574800"/>
            <a:ext cx="10252364" cy="4987636"/>
          </a:xfrm>
        </p:spPr>
      </p:pic>
      <p:sp>
        <p:nvSpPr>
          <p:cNvPr id="3" name="TextBox 2"/>
          <p:cNvSpPr txBox="1"/>
          <p:nvPr/>
        </p:nvSpPr>
        <p:spPr>
          <a:xfrm>
            <a:off x="794327" y="1136073"/>
            <a:ext cx="2715491"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Install python :-</a:t>
            </a:r>
          </a:p>
        </p:txBody>
      </p:sp>
    </p:spTree>
    <p:extLst>
      <p:ext uri="{BB962C8B-B14F-4D97-AF65-F5344CB8AC3E}">
        <p14:creationId xmlns:p14="http://schemas.microsoft.com/office/powerpoint/2010/main" val="20482974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769</TotalTime>
  <Words>889</Words>
  <Application>Microsoft Office PowerPoint</Application>
  <PresentationFormat>Widescreen</PresentationFormat>
  <Paragraphs>105</Paragraphs>
  <Slides>24</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Calibri</vt:lpstr>
      <vt:lpstr>Calibri Light</vt:lpstr>
      <vt:lpstr>Century Gothic</vt:lpstr>
      <vt:lpstr>Times New Roman</vt:lpstr>
      <vt:lpstr>Wingdings</vt:lpstr>
      <vt:lpstr>Wingdings 3</vt:lpstr>
      <vt:lpstr>Ion</vt:lpstr>
      <vt:lpstr>Office Theme</vt:lpstr>
      <vt:lpstr>FINAL PROJECT REVIEW 01-04-2021  “Low Cost Application Motion Hand Gesture Controller Using Adaptable Sensors” </vt:lpstr>
      <vt:lpstr>CONTENTS</vt:lpstr>
      <vt:lpstr>ABSTRACT</vt:lpstr>
      <vt:lpstr>INTRODUCTION   </vt:lpstr>
      <vt:lpstr>MOTIVATION</vt:lpstr>
      <vt:lpstr>CIRCUIT DIAGRAM</vt:lpstr>
      <vt:lpstr>PowerPoint Presentation</vt:lpstr>
      <vt:lpstr>Hardware components :  1. Arduino 2. Two Ultrasonic Sensors (HC-SR04) 3. Some wires</vt:lpstr>
      <vt:lpstr>IMPLEMENTATION </vt:lpstr>
      <vt:lpstr>PowerPoint Presentation</vt:lpstr>
      <vt:lpstr>PowerPoint Presentation</vt:lpstr>
      <vt:lpstr>OUTPUTS</vt:lpstr>
      <vt:lpstr>Volume up</vt:lpstr>
      <vt:lpstr>Volume down</vt:lpstr>
      <vt:lpstr>Forward</vt:lpstr>
      <vt:lpstr>Backward</vt:lpstr>
      <vt:lpstr>Play</vt:lpstr>
      <vt:lpstr>Pause</vt:lpstr>
      <vt:lpstr>SCREENSHOTS</vt:lpstr>
      <vt:lpstr>PowerPoint Presentation</vt:lpstr>
      <vt:lpstr>FUTURE DEVELOPMENT</vt:lpstr>
      <vt:lpstr>REFERENCES</vt:lpstr>
      <vt:lpstr>CONCLUSION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akshay mishra</dc:creator>
  <cp:lastModifiedBy>prudhvi kasturi</cp:lastModifiedBy>
  <cp:revision>43</cp:revision>
  <dcterms:created xsi:type="dcterms:W3CDTF">2020-03-02T13:05:50Z</dcterms:created>
  <dcterms:modified xsi:type="dcterms:W3CDTF">2021-03-31T09:34:13Z</dcterms:modified>
</cp:coreProperties>
</file>

<file path=docProps/thumbnail.jpeg>
</file>